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2" r:id="rId2"/>
    <p:sldId id="257" r:id="rId3"/>
    <p:sldId id="283" r:id="rId4"/>
    <p:sldId id="261" r:id="rId5"/>
    <p:sldId id="258" r:id="rId6"/>
    <p:sldId id="263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6" r:id="rId19"/>
    <p:sldId id="277" r:id="rId20"/>
    <p:sldId id="275" r:id="rId21"/>
    <p:sldId id="274" r:id="rId22"/>
    <p:sldId id="278" r:id="rId23"/>
    <p:sldId id="25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D6BE"/>
    <a:srgbClr val="FCE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754" autoAdjust="0"/>
  </p:normalViewPr>
  <p:slideViewPr>
    <p:cSldViewPr snapToGrid="0">
      <p:cViewPr varScale="1">
        <p:scale>
          <a:sx n="88" d="100"/>
          <a:sy n="88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6C7AC-0D93-463E-8921-7C2AAFFE1F1B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040CF-78B8-451C-8A59-FC370D2715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91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40CF-78B8-451C-8A59-FC370D271505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642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40CF-78B8-451C-8A59-FC370D27150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190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40CF-78B8-451C-8A59-FC370D27150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656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040CF-78B8-451C-8A59-FC370D271505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704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E49E-8944-2A20-8EBE-15968504EF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AD8B7-2221-6AE7-6828-08BABE103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0AF0C-9AA7-CA84-54AC-40D43466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9E781-EF33-A4D8-AAEE-918D9614B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87836-55EF-F554-5ABA-D2E471F2E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74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B3A22-57F8-677D-1ABC-69803A23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85EC4-13C6-65F3-7837-E5915173A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74E49-1522-D63E-E312-2848770B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B9A39-7915-D700-FD48-F66D3C5CE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0039A-7CF6-5EE7-2ABA-8C878E99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62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3ABD16-891F-3DC0-9A83-D449F7598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B7599-36C7-E1F0-4114-65C87674B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CA3EF-AE56-EA99-1512-5B443697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7F2F7-D142-3500-4E9C-F78BA96A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7D167-1F62-0A4D-FD1A-807E15D30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162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21C5E-DD1A-F924-991D-3AF47DC3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49913-AD76-DD7A-3757-780922F3D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2120A-4CAD-5755-784D-2B51DC6F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69537-B5F7-562E-BC72-59D64C948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EE7E7-C500-AB32-9C55-8B18609E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59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DC8F-0326-F07C-933F-ABDD7E7E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DE297-598C-0FF3-3B9E-9843B9EE3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5CC63-480B-703F-B7A5-31F7FAD0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07C5C-2B30-752A-5570-C0C83CAD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0FEE2-DE24-B355-1975-7AA88171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296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DE2F-640E-8ED5-D266-D15FDA70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8B588-FDDD-8EFB-D5A0-B587B24BF6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C48E7-32B8-331A-984E-4C7C7B86F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7AFF92-640B-4F40-EFED-67903CF1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0F0A1-7A34-6D7C-8FC9-3F95335B4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CD99DA-389B-BA71-4AF5-36F0EC11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155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0CA6-107F-6DCE-90C6-CCE5FA1C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E381D-9A6B-A05A-FA74-101E89946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CF0C6-D554-E9CD-D254-49F6F4CF3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E4711-42C9-C6F7-E572-18B3F645F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2CBEF-6274-B2ED-2E3F-04003B7D0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A26EA-0297-2EE9-D9ED-2332479D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968552-226B-4826-9CDC-E033B0278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441B6-E4B6-535A-BEBF-A9E9A325D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198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BA873-0DA0-AD67-94B5-A5EF6B24D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8FA96-B951-2106-B24C-843888F4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90F16-49C2-8364-5B24-F9C71EC6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72A6B-E735-84A8-6541-2FDBD6DE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9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05E559-69EC-7BAF-9355-6EB9E627E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5B8C92-613C-A82B-E566-E3D010384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540D3-4EEA-A420-0210-D10542EB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982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547B-356F-C14A-58B0-84C22A3AE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6A752-1608-4E1F-3112-B777AC79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8BA20-7BCA-B842-90BD-A5530C061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060E6-56B9-B78E-9544-3A52F7A1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20B61-E7B1-165C-63E8-2B42DE25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1F8E5-B2CB-03B8-9BBB-6D388BF2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09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1A10-F8BB-DC68-F71F-082266E4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2A1464-25C3-266A-DBAE-5761AD168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3675D3-C78A-826B-22B0-6348D8828F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D67DB-1F59-0CB7-F3A6-D6437545E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56A00-8562-6B3A-814C-40B25051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C9C9E-2DF9-F1C4-D55F-84E1FC4F1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477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9FF9B3-E7BE-E615-CB82-E76C0261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B0F55-80EA-5E61-3B69-D08870D25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585BB-1DEC-462F-069F-6907B6486F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6216C-C416-40F2-80FB-FBD7BC904F99}" type="datetimeFigureOut">
              <a:rPr lang="en-IN" smtClean="0"/>
              <a:t>17-10-2024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C31D9-041C-C5D7-88F9-8D662BF6F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40BE3-B51D-B698-886E-A1BEA4906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B0A4-0B67-47EF-AF44-D7CDA70A2B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06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colab.research.google.com/drive/1WUP8IUKvMV14LiOGSvrDMk9k0Oknd9rk#scrollTo=oNK1JLBW-Cle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petermr/pygetpaper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etermr/docanalysis" TargetMode="External"/><Relationship Id="rId5" Type="http://schemas.openxmlformats.org/officeDocument/2006/relationships/hyperlink" Target="https://github.com/petermr/amilib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semanticclimate@gmail.com" TargetMode="External"/><Relationship Id="rId2" Type="http://schemas.openxmlformats.org/officeDocument/2006/relationships/hyperlink" Target="http://semanticclimate.co.in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github.com/semanticclimat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jp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555" b="-35555"/>
            </a:stretch>
          </a:blipFill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DA0359-9249-3CBA-54D3-0CCF726D55E3}"/>
              </a:ext>
            </a:extLst>
          </p:cNvPr>
          <p:cNvGrpSpPr/>
          <p:nvPr/>
        </p:nvGrpSpPr>
        <p:grpSpPr>
          <a:xfrm>
            <a:off x="0" y="62428"/>
            <a:ext cx="12192000" cy="6795571"/>
            <a:chOff x="1268902" y="109808"/>
            <a:chExt cx="9566453" cy="5363029"/>
          </a:xfrm>
          <a:solidFill>
            <a:schemeClr val="bg1">
              <a:lumMod val="95000"/>
            </a:schemeClr>
          </a:solidFill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0EF5C09-DF0B-63C2-6F79-D60D850F6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7180" b="29075"/>
            <a:stretch/>
          </p:blipFill>
          <p:spPr>
            <a:xfrm>
              <a:off x="3616246" y="2682319"/>
              <a:ext cx="4959507" cy="896385"/>
            </a:xfrm>
            <a:prstGeom prst="rect">
              <a:avLst/>
            </a:prstGeom>
            <a:grpFill/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870066-CB63-CD3C-B97A-F9D794E41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1854" y="109808"/>
              <a:ext cx="7420550" cy="2480271"/>
            </a:xfrm>
            <a:prstGeom prst="rect">
              <a:avLst/>
            </a:prstGeom>
            <a:grpFill/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3BB3FE-8B4D-62F0-5037-FC7701C96489}"/>
                </a:ext>
              </a:extLst>
            </p:cNvPr>
            <p:cNvSpPr txBox="1"/>
            <p:nvPr/>
          </p:nvSpPr>
          <p:spPr>
            <a:xfrm>
              <a:off x="5452755" y="2126443"/>
              <a:ext cx="1286488" cy="3643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IN" sz="2400" b="1" dirty="0"/>
                <a:t>18</a:t>
              </a:r>
              <a:r>
                <a:rPr lang="en-IN" sz="2400" b="1" baseline="30000" dirty="0"/>
                <a:t>th</a:t>
              </a:r>
              <a:r>
                <a:rPr lang="en-IN" sz="2400" b="1" dirty="0"/>
                <a:t> Oct,24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932902-4DBE-C1C1-C9A2-8D5EED6780A6}"/>
                </a:ext>
              </a:extLst>
            </p:cNvPr>
            <p:cNvSpPr txBox="1"/>
            <p:nvPr/>
          </p:nvSpPr>
          <p:spPr>
            <a:xfrm>
              <a:off x="5038500" y="3597424"/>
              <a:ext cx="2114998" cy="3157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DEMO by Parijat Bhadra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EE134A-F63F-F053-4320-58AED2432583}"/>
                </a:ext>
              </a:extLst>
            </p:cNvPr>
            <p:cNvSpPr txBox="1"/>
            <p:nvPr/>
          </p:nvSpPr>
          <p:spPr>
            <a:xfrm>
              <a:off x="1268902" y="4234070"/>
              <a:ext cx="9566453" cy="123876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IN" sz="2400" u="sng" dirty="0">
                  <a:solidFill>
                    <a:schemeClr val="accent2">
                      <a:lumMod val="50000"/>
                    </a:schemeClr>
                  </a:solidFill>
                </a:rPr>
                <a:t>Resources</a:t>
              </a:r>
              <a:r>
                <a:rPr lang="en-IN" sz="2400" dirty="0">
                  <a:solidFill>
                    <a:schemeClr val="accent2">
                      <a:lumMod val="50000"/>
                    </a:schemeClr>
                  </a:solidFill>
                </a:rPr>
                <a:t> :-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amilib</a:t>
              </a:r>
              <a:r>
                <a:rPr lang="en-IN" sz="2400" dirty="0"/>
                <a:t> - </a:t>
              </a:r>
              <a:r>
                <a:rPr lang="en-IN" sz="2400" dirty="0">
                  <a:hlinkClick r:id="rId5"/>
                </a:rPr>
                <a:t>https://github.com/petermr/amilib</a:t>
              </a:r>
              <a:endParaRPr lang="en-IN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docanalysis</a:t>
              </a:r>
              <a:r>
                <a:rPr lang="en-IN" sz="2400" dirty="0"/>
                <a:t> -</a:t>
              </a:r>
              <a:r>
                <a:rPr lang="en-IN" sz="2400" dirty="0">
                  <a:hlinkClick r:id="rId6"/>
                </a:rPr>
                <a:t>https://github.com/</a:t>
              </a:r>
              <a:r>
                <a:rPr lang="en-IN" sz="2400" dirty="0" err="1">
                  <a:hlinkClick r:id="rId6"/>
                </a:rPr>
                <a:t>petermr</a:t>
              </a:r>
              <a:r>
                <a:rPr lang="en-IN" sz="2400" dirty="0">
                  <a:hlinkClick r:id="rId6"/>
                </a:rPr>
                <a:t>/docanalysis</a:t>
              </a:r>
              <a:endParaRPr lang="en-IN" sz="24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pygetpapers</a:t>
              </a:r>
              <a:r>
                <a:rPr lang="en-IN" sz="2400" dirty="0"/>
                <a:t> - </a:t>
              </a:r>
              <a:r>
                <a:rPr lang="en-IN" sz="2400" dirty="0">
                  <a:hlinkClick r:id="rId7"/>
                </a:rPr>
                <a:t>https://github.com/petermr/pygetpapers</a:t>
              </a:r>
              <a:endParaRPr lang="en-IN" sz="24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C73D8A4-B8C1-961B-9A1D-7D69D2110C32}"/>
              </a:ext>
            </a:extLst>
          </p:cNvPr>
          <p:cNvSpPr txBox="1"/>
          <p:nvPr/>
        </p:nvSpPr>
        <p:spPr>
          <a:xfrm>
            <a:off x="7715131" y="5611504"/>
            <a:ext cx="4370913" cy="46166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DEMO LINK  </a:t>
            </a:r>
            <a:r>
              <a:rPr lang="en-IN" sz="2400" dirty="0">
                <a:hlinkClick r:id="rId8"/>
              </a:rPr>
              <a:t>COLAB NOTEBOOK</a:t>
            </a:r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48A1D9-92A5-853E-19BA-BA56AE34A4BD}"/>
              </a:ext>
            </a:extLst>
          </p:cNvPr>
          <p:cNvSpPr txBox="1"/>
          <p:nvPr/>
        </p:nvSpPr>
        <p:spPr>
          <a:xfrm>
            <a:off x="2266121" y="2551837"/>
            <a:ext cx="7659757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3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 install --pygetpapers</a:t>
            </a:r>
          </a:p>
          <a:p>
            <a:r>
              <a:rPr lang="en-IN" sz="3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 install --amilib==</a:t>
            </a:r>
            <a:r>
              <a:rPr lang="en-IN" sz="36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0.3.9</a:t>
            </a:r>
            <a:endParaRPr lang="en-IN" sz="36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IN" sz="36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 install --docanalysis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9A6B2-C39B-78C3-B69B-D53AAF787D56}"/>
              </a:ext>
            </a:extLst>
          </p:cNvPr>
          <p:cNvSpPr txBox="1"/>
          <p:nvPr/>
        </p:nvSpPr>
        <p:spPr>
          <a:xfrm>
            <a:off x="3011557" y="616226"/>
            <a:ext cx="605293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800" dirty="0"/>
              <a:t>Installing our tools on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163137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4A4E8-EBD1-4A5C-5052-4726BE833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356" y="1156847"/>
            <a:ext cx="5752017" cy="5144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83E089-117A-8C63-CDEA-6909EB8C9D28}"/>
              </a:ext>
            </a:extLst>
          </p:cNvPr>
          <p:cNvSpPr txBox="1"/>
          <p:nvPr/>
        </p:nvSpPr>
        <p:spPr>
          <a:xfrm>
            <a:off x="246822" y="233517"/>
            <a:ext cx="11698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pygetpapers --query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"Ocean Acidification"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--xml --limit </a:t>
            </a:r>
            <a:r>
              <a:rPr lang="en-IN" b="0" dirty="0">
                <a:solidFill>
                  <a:srgbClr val="098658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--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startdate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"2010-04-05"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--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enddate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"2011-04-05"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--output 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ocean_acid</a:t>
            </a:r>
            <a:r>
              <a:rPr lang="en-IN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--</a:t>
            </a:r>
            <a:r>
              <a:rPr lang="en-IN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save_query</a:t>
            </a:r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661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720BDD-57CC-07D2-76EB-4C9AEB11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433" y="1172818"/>
            <a:ext cx="5817567" cy="5203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1E6A5-CFBB-C6F6-9301-528D3CBC8235}"/>
              </a:ext>
            </a:extLst>
          </p:cNvPr>
          <p:cNvSpPr txBox="1"/>
          <p:nvPr/>
        </p:nvSpPr>
        <p:spPr>
          <a:xfrm>
            <a:off x="1192696" y="392541"/>
            <a:ext cx="10247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amilib HTML --operation DATATABLES --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indir</a:t>
            </a:r>
            <a:r>
              <a:rPr lang="en-IN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IN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ocean_acid</a:t>
            </a:r>
            <a:endParaRPr lang="en-IN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42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C36A8-E99B-2C44-6CE0-169AA7C2E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645"/>
            <a:ext cx="12192000" cy="4980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61E9B9-1373-4E92-DBA8-C3602A98928D}"/>
              </a:ext>
            </a:extLst>
          </p:cNvPr>
          <p:cNvSpPr txBox="1"/>
          <p:nvPr/>
        </p:nvSpPr>
        <p:spPr>
          <a:xfrm>
            <a:off x="4669735" y="308113"/>
            <a:ext cx="285253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/>
              <a:t>Jquery</a:t>
            </a:r>
            <a:r>
              <a:rPr lang="en-IN" sz="2400" dirty="0"/>
              <a:t> </a:t>
            </a:r>
            <a:r>
              <a:rPr lang="en-IN" sz="2400" dirty="0" err="1"/>
              <a:t>datatable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097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3A41D3-9C56-A752-2743-D9AFDF14447A}"/>
              </a:ext>
            </a:extLst>
          </p:cNvPr>
          <p:cNvSpPr txBox="1"/>
          <p:nvPr/>
        </p:nvSpPr>
        <p:spPr>
          <a:xfrm>
            <a:off x="791818" y="154561"/>
            <a:ext cx="112411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docanalysis --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project_name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ocean_acid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--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make_section</a:t>
            </a:r>
            <a:r>
              <a:rPr lang="en-US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--dictionary COUNTRY --output ocean_acid.csv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E5897-0D52-456F-0B44-E4C877E82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94" y="1036442"/>
            <a:ext cx="6261604" cy="560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48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4D0276-3B23-CB50-22B2-2F9B53BE77A6}"/>
              </a:ext>
            </a:extLst>
          </p:cNvPr>
          <p:cNvSpPr txBox="1"/>
          <p:nvPr/>
        </p:nvSpPr>
        <p:spPr>
          <a:xfrm>
            <a:off x="4669735" y="308113"/>
            <a:ext cx="285253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/>
              <a:t>wordcloud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F6C6D-50F4-7304-675D-0CD3B2C23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46" y="1124676"/>
            <a:ext cx="9342907" cy="498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39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"/>
          <p:cNvSpPr/>
          <p:nvPr/>
        </p:nvSpPr>
        <p:spPr>
          <a:xfrm>
            <a:off x="278724" y="3622192"/>
            <a:ext cx="2662800" cy="33870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EDEDE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8056507" y="2917090"/>
            <a:ext cx="934200" cy="250500"/>
          </a:xfrm>
          <a:prstGeom prst="roundRect">
            <a:avLst>
              <a:gd name="adj" fmla="val 48396"/>
            </a:avLst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8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443669" y="3622192"/>
            <a:ext cx="23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Report</a:t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71" y="1053414"/>
            <a:ext cx="3809990" cy="2375586"/>
          </a:xfrm>
          <a:prstGeom prst="rect">
            <a:avLst/>
          </a:prstGeom>
          <a:noFill/>
          <a:ln w="28575" cap="flat" cmpd="sng">
            <a:solidFill>
              <a:srgbClr val="DF756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5" name="Google Shape;155;p3"/>
          <p:cNvSpPr txBox="1"/>
          <p:nvPr/>
        </p:nvSpPr>
        <p:spPr>
          <a:xfrm>
            <a:off x="8123394" y="2843741"/>
            <a:ext cx="93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amilib</a:t>
            </a:r>
            <a:endParaRPr/>
          </a:p>
        </p:txBody>
      </p:sp>
      <p:cxnSp>
        <p:nvCxnSpPr>
          <p:cNvPr id="156" name="Google Shape;156;p3"/>
          <p:cNvCxnSpPr>
            <a:cxnSpLocks/>
          </p:cNvCxnSpPr>
          <p:nvPr/>
        </p:nvCxnSpPr>
        <p:spPr>
          <a:xfrm>
            <a:off x="5570880" y="1679713"/>
            <a:ext cx="0" cy="847259"/>
          </a:xfrm>
          <a:prstGeom prst="straightConnector1">
            <a:avLst/>
          </a:prstGeom>
          <a:noFill/>
          <a:ln w="38100" cap="flat" cmpd="sng">
            <a:solidFill>
              <a:srgbClr val="1E4E7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7" name="Google Shape;157;p3"/>
          <p:cNvSpPr txBox="1"/>
          <p:nvPr/>
        </p:nvSpPr>
        <p:spPr>
          <a:xfrm>
            <a:off x="4150021" y="1301287"/>
            <a:ext cx="109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Keyword </a:t>
            </a:r>
            <a:endParaRPr dirty="0"/>
          </a:p>
        </p:txBody>
      </p:sp>
      <p:sp>
        <p:nvSpPr>
          <p:cNvPr id="158" name="Google Shape;158;p3"/>
          <p:cNvSpPr txBox="1"/>
          <p:nvPr/>
        </p:nvSpPr>
        <p:spPr>
          <a:xfrm>
            <a:off x="4088071" y="1651804"/>
            <a:ext cx="121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extraction </a:t>
            </a:r>
            <a:endParaRPr dirty="0"/>
          </a:p>
        </p:txBody>
      </p:sp>
      <p:pic>
        <p:nvPicPr>
          <p:cNvPr id="159" name="Google Shape;159;p3"/>
          <p:cNvPicPr preferRelativeResize="0"/>
          <p:nvPr/>
        </p:nvPicPr>
        <p:blipFill rotWithShape="1">
          <a:blip r:embed="rId4">
            <a:alphaModFix/>
          </a:blip>
          <a:srcRect t="22204" r="6320" b="52646"/>
          <a:stretch/>
        </p:blipFill>
        <p:spPr>
          <a:xfrm>
            <a:off x="0" y="-50612"/>
            <a:ext cx="2098030" cy="56326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"/>
          <p:cNvSpPr txBox="1"/>
          <p:nvPr/>
        </p:nvSpPr>
        <p:spPr>
          <a:xfrm>
            <a:off x="7712809" y="3353627"/>
            <a:ext cx="193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C907A4"/>
                </a:solidFill>
                <a:latin typeface="Calibri"/>
                <a:ea typeface="Calibri"/>
                <a:cs typeface="Calibri"/>
                <a:sym typeface="Calibri"/>
              </a:rPr>
              <a:t>Dictionary creation</a:t>
            </a:r>
            <a:endParaRPr/>
          </a:p>
        </p:txBody>
      </p:sp>
      <p:sp>
        <p:nvSpPr>
          <p:cNvPr id="161" name="Google Shape;161;p3"/>
          <p:cNvSpPr txBox="1"/>
          <p:nvPr/>
        </p:nvSpPr>
        <p:spPr>
          <a:xfrm>
            <a:off x="2098030" y="83321"/>
            <a:ext cx="100939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Creating </a:t>
            </a:r>
            <a:r>
              <a:rPr lang="en-US" sz="20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Wikimedia enhanced Dictionary </a:t>
            </a:r>
            <a:r>
              <a:rPr lang="en-US" sz="2000" b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for Climate wordlist extracted from IPCC Corpus</a:t>
            </a: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25625" y="857477"/>
            <a:ext cx="12192000" cy="54600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3"/>
          <p:cNvCxnSpPr>
            <a:cxnSpLocks/>
          </p:cNvCxnSpPr>
          <p:nvPr/>
        </p:nvCxnSpPr>
        <p:spPr>
          <a:xfrm>
            <a:off x="10214882" y="3353627"/>
            <a:ext cx="0" cy="679741"/>
          </a:xfrm>
          <a:prstGeom prst="straightConnector1">
            <a:avLst/>
          </a:prstGeom>
          <a:noFill/>
          <a:ln w="38100" cap="flat" cmpd="sng">
            <a:solidFill>
              <a:srgbClr val="1E4E7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4" name="Google Shape;164;p3"/>
          <p:cNvSpPr/>
          <p:nvPr/>
        </p:nvSpPr>
        <p:spPr>
          <a:xfrm>
            <a:off x="4926027" y="4700824"/>
            <a:ext cx="2662800" cy="338700"/>
          </a:xfrm>
          <a:prstGeom prst="round2DiagRect">
            <a:avLst>
              <a:gd name="adj1" fmla="val 16667"/>
              <a:gd name="adj2" fmla="val 50000"/>
            </a:avLst>
          </a:prstGeom>
          <a:solidFill>
            <a:srgbClr val="EDEDED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5091027" y="4688331"/>
            <a:ext cx="233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Climate terms</a:t>
            </a: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A05828-E39D-9DA9-6709-8911B8D79447}"/>
              </a:ext>
            </a:extLst>
          </p:cNvPr>
          <p:cNvGrpSpPr/>
          <p:nvPr/>
        </p:nvGrpSpPr>
        <p:grpSpPr>
          <a:xfrm>
            <a:off x="8947605" y="6410875"/>
            <a:ext cx="2662800" cy="363804"/>
            <a:chOff x="9412191" y="4493877"/>
            <a:chExt cx="2662800" cy="363804"/>
          </a:xfrm>
        </p:grpSpPr>
        <p:sp>
          <p:nvSpPr>
            <p:cNvPr id="166" name="Google Shape;166;p3"/>
            <p:cNvSpPr/>
            <p:nvPr/>
          </p:nvSpPr>
          <p:spPr>
            <a:xfrm>
              <a:off x="9412191" y="4493877"/>
              <a:ext cx="2662800" cy="338700"/>
            </a:xfrm>
            <a:prstGeom prst="round2DiagRect">
              <a:avLst>
                <a:gd name="adj1" fmla="val 16667"/>
                <a:gd name="adj2" fmla="val 50000"/>
              </a:avLst>
            </a:prstGeom>
            <a:solidFill>
              <a:srgbClr val="EDEDED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 txBox="1"/>
            <p:nvPr/>
          </p:nvSpPr>
          <p:spPr>
            <a:xfrm>
              <a:off x="9531058" y="4518981"/>
              <a:ext cx="233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Dictionary</a:t>
              </a:r>
              <a:endParaRPr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5173FF-B39A-2A3B-D0A7-15B3B872E274}"/>
              </a:ext>
            </a:extLst>
          </p:cNvPr>
          <p:cNvCxnSpPr/>
          <p:nvPr/>
        </p:nvCxnSpPr>
        <p:spPr>
          <a:xfrm>
            <a:off x="3876261" y="1679713"/>
            <a:ext cx="169461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A5926-008F-A1DD-4017-4D7A55100A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66"/>
          <a:stretch/>
        </p:blipFill>
        <p:spPr>
          <a:xfrm>
            <a:off x="8319052" y="4040921"/>
            <a:ext cx="3791661" cy="2262544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6E3872-137F-9274-1EAA-ACA7C6811B2A}"/>
              </a:ext>
            </a:extLst>
          </p:cNvPr>
          <p:cNvCxnSpPr/>
          <p:nvPr/>
        </p:nvCxnSpPr>
        <p:spPr>
          <a:xfrm>
            <a:off x="7676897" y="3353627"/>
            <a:ext cx="25379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6933DA5-F04F-BBA6-2E56-99D2F7C55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928" y="2249655"/>
            <a:ext cx="2750998" cy="220794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E042B5-6A48-5318-1C31-845EB9C38084}"/>
              </a:ext>
            </a:extLst>
          </p:cNvPr>
          <p:cNvSpPr txBox="1"/>
          <p:nvPr/>
        </p:nvSpPr>
        <p:spPr>
          <a:xfrm>
            <a:off x="3545785" y="288234"/>
            <a:ext cx="510043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Wikimedia enhanced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0FF91-0CE4-E9EF-AC98-3DFBE5B8D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582"/>
            <a:ext cx="12192000" cy="3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11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D9DD22-64F7-BF61-4A29-42A504983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507"/>
            <a:ext cx="12192000" cy="670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95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2AA0D29B-D576-0E16-636D-B68F3E059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25724-B2C4-C336-96F3-A04F17B3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9" y="0"/>
            <a:ext cx="12113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8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817570-73EB-2100-9FA0-C7FD984121D9}"/>
              </a:ext>
            </a:extLst>
          </p:cNvPr>
          <p:cNvGrpSpPr/>
          <p:nvPr/>
        </p:nvGrpSpPr>
        <p:grpSpPr>
          <a:xfrm>
            <a:off x="640853" y="763618"/>
            <a:ext cx="10910293" cy="5122833"/>
            <a:chOff x="576857" y="343952"/>
            <a:chExt cx="10611531" cy="4904322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D86CE64D-E641-387F-16BD-116C03236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8949" y="1400173"/>
              <a:ext cx="2770079" cy="183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6" descr="xxx">
              <a:extLst>
                <a:ext uri="{FF2B5EF4-FFF2-40B4-BE49-F238E27FC236}">
                  <a16:creationId xmlns:a16="http://schemas.microsoft.com/office/drawing/2014/main" id="{472F27B1-6385-8C67-5155-80F9E1BCC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250" y="1419222"/>
              <a:ext cx="2728913" cy="1819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E6E85509-C0AA-9A42-B8AC-C1CE755D5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099" y="3238495"/>
              <a:ext cx="28575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7B9A4A-8EB9-FC72-778C-1BE11F684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8928" b="-3125"/>
            <a:stretch/>
          </p:blipFill>
          <p:spPr>
            <a:xfrm>
              <a:off x="5897671" y="3238497"/>
              <a:ext cx="2755311" cy="2009777"/>
            </a:xfrm>
            <a:prstGeom prst="rect">
              <a:avLst/>
            </a:prstGeom>
          </p:spPr>
        </p:pic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01825B8D-B8D3-ECF2-B87F-6CDF4D7C6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313" y="1438272"/>
              <a:ext cx="2654075" cy="372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38330E-FD2D-C5E2-AC07-93BE6A56D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857" y="1400171"/>
              <a:ext cx="2436021" cy="37433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B3C320-BACC-6457-FE96-E37535C9E55A}"/>
                </a:ext>
              </a:extLst>
            </p:cNvPr>
            <p:cNvSpPr/>
            <p:nvPr/>
          </p:nvSpPr>
          <p:spPr>
            <a:xfrm>
              <a:off x="3656068" y="343952"/>
              <a:ext cx="4285918" cy="769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4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CLIMATE 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567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9FB1F-FE5F-EFD3-C7EB-36BE73E8D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70" y="0"/>
            <a:ext cx="7279659" cy="674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65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A35194-B81C-74CA-94FD-F65429143258}"/>
              </a:ext>
            </a:extLst>
          </p:cNvPr>
          <p:cNvGrpSpPr/>
          <p:nvPr/>
        </p:nvGrpSpPr>
        <p:grpSpPr>
          <a:xfrm>
            <a:off x="2952752" y="211527"/>
            <a:ext cx="7620791" cy="6354264"/>
            <a:chOff x="2952752" y="211527"/>
            <a:chExt cx="7620791" cy="6354264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5E77FDAD-5F76-B3AD-EADB-BC4D0E4D6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591" b="18681"/>
            <a:stretch/>
          </p:blipFill>
          <p:spPr bwMode="auto">
            <a:xfrm>
              <a:off x="4926483" y="211527"/>
              <a:ext cx="2196514" cy="1851086"/>
            </a:xfrm>
            <a:prstGeom prst="rect">
              <a:avLst/>
            </a:prstGeom>
            <a:noFill/>
            <a:ln w="19050">
              <a:solidFill>
                <a:schemeClr val="bg2">
                  <a:lumMod val="2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2125CE-E985-A744-AFF6-E45307375BDA}"/>
                </a:ext>
              </a:extLst>
            </p:cNvPr>
            <p:cNvSpPr txBox="1"/>
            <p:nvPr/>
          </p:nvSpPr>
          <p:spPr>
            <a:xfrm>
              <a:off x="8311533" y="959012"/>
              <a:ext cx="1447800" cy="3751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IN" dirty="0"/>
                <a:t>IPCC </a:t>
              </a:r>
              <a:r>
                <a:rPr lang="en-IN" b="0" dirty="0">
                  <a:effectLst/>
                </a:rPr>
                <a:t> </a:t>
              </a:r>
              <a:r>
                <a:rPr lang="en-IN" dirty="0"/>
                <a:t>Report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97093D-634E-8250-7491-C7F39DAE3798}"/>
                </a:ext>
              </a:extLst>
            </p:cNvPr>
            <p:cNvSpPr txBox="1"/>
            <p:nvPr/>
          </p:nvSpPr>
          <p:spPr>
            <a:xfrm>
              <a:off x="8311533" y="3225284"/>
              <a:ext cx="1004710" cy="3751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IN" dirty="0"/>
                <a:t>Wordlist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DEBCCA-57C6-C8E8-204A-03B2EAD7AD1F}"/>
                </a:ext>
              </a:extLst>
            </p:cNvPr>
            <p:cNvSpPr txBox="1"/>
            <p:nvPr/>
          </p:nvSpPr>
          <p:spPr>
            <a:xfrm>
              <a:off x="8311533" y="5227897"/>
              <a:ext cx="2262010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IN" dirty="0"/>
                <a:t>Wikimedia enhanced Dictionary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8267510-105F-C5A2-0C03-54A54B4A03D0}"/>
                </a:ext>
              </a:extLst>
            </p:cNvPr>
            <p:cNvCxnSpPr/>
            <p:nvPr/>
          </p:nvCxnSpPr>
          <p:spPr>
            <a:xfrm>
              <a:off x="6010275" y="2100713"/>
              <a:ext cx="0" cy="781050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CC8EA17-C9EE-22D7-59EC-E1C9D11E197C}"/>
                </a:ext>
              </a:extLst>
            </p:cNvPr>
            <p:cNvCxnSpPr>
              <a:cxnSpLocks/>
            </p:cNvCxnSpPr>
            <p:nvPr/>
          </p:nvCxnSpPr>
          <p:spPr>
            <a:xfrm>
              <a:off x="6010275" y="4019550"/>
              <a:ext cx="0" cy="689897"/>
            </a:xfrm>
            <a:prstGeom prst="straightConnector1">
              <a:avLst/>
            </a:prstGeom>
            <a:ln w="3810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386915-CE20-6C3A-028E-D2CA2D79A0A1}"/>
                </a:ext>
              </a:extLst>
            </p:cNvPr>
            <p:cNvSpPr txBox="1"/>
            <p:nvPr/>
          </p:nvSpPr>
          <p:spPr>
            <a:xfrm>
              <a:off x="4566382" y="4164443"/>
              <a:ext cx="1126347" cy="40011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>
                  <a:latin typeface="Courier New" panose="02070309020205020404" pitchFamily="49" charset="0"/>
                  <a:ea typeface="Cascadia Code Light" panose="020B0609020000020004" pitchFamily="49" charset="0"/>
                  <a:cs typeface="Courier New" panose="02070309020205020404" pitchFamily="49" charset="0"/>
                </a:rPr>
                <a:t>amilib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02EBCA-ED56-CFC3-A96D-C6692857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822" y="4084550"/>
              <a:ext cx="552450" cy="5524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45B921-D84B-77D2-A211-489D6B17E029}"/>
                </a:ext>
              </a:extLst>
            </p:cNvPr>
            <p:cNvSpPr txBox="1"/>
            <p:nvPr/>
          </p:nvSpPr>
          <p:spPr>
            <a:xfrm>
              <a:off x="2952752" y="2335911"/>
              <a:ext cx="2924174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Keyword Extraction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2E7D9C-FDD0-225F-BE7B-FE2D7F862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39717"/>
            <a:stretch/>
          </p:blipFill>
          <p:spPr>
            <a:xfrm>
              <a:off x="4859646" y="2953401"/>
              <a:ext cx="2301258" cy="1113416"/>
            </a:xfrm>
            <a:prstGeom prst="rect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2A9CBC-3DA4-D302-6FB8-2D6BD1C55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939" b="42341"/>
            <a:stretch/>
          </p:blipFill>
          <p:spPr>
            <a:xfrm>
              <a:off x="3917728" y="4727180"/>
              <a:ext cx="4185093" cy="18386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4450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D3AEDE7-962C-C8FB-632B-734298571FC0}"/>
              </a:ext>
            </a:extLst>
          </p:cNvPr>
          <p:cNvGrpSpPr/>
          <p:nvPr/>
        </p:nvGrpSpPr>
        <p:grpSpPr>
          <a:xfrm>
            <a:off x="541623" y="99912"/>
            <a:ext cx="11288367" cy="6628735"/>
            <a:chOff x="541623" y="99912"/>
            <a:chExt cx="11288367" cy="662873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40C46C0-DD80-8AAD-3AC4-904AFB0CCA76}"/>
                </a:ext>
              </a:extLst>
            </p:cNvPr>
            <p:cNvGrpSpPr/>
            <p:nvPr/>
          </p:nvGrpSpPr>
          <p:grpSpPr>
            <a:xfrm>
              <a:off x="599373" y="138966"/>
              <a:ext cx="11230617" cy="6220350"/>
              <a:chOff x="666750" y="504726"/>
              <a:chExt cx="11230617" cy="622035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4E02C76-8C96-927E-CF72-24A55BC8E63B}"/>
                  </a:ext>
                </a:extLst>
              </p:cNvPr>
              <p:cNvGrpSpPr/>
              <p:nvPr/>
            </p:nvGrpSpPr>
            <p:grpSpPr>
              <a:xfrm>
                <a:off x="666750" y="504726"/>
                <a:ext cx="7658100" cy="3990974"/>
                <a:chOff x="0" y="984018"/>
                <a:chExt cx="12192000" cy="5939345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04737F9D-A013-D0FD-F89D-4F5E49A9E1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t="-10808"/>
                <a:stretch/>
              </p:blipFill>
              <p:spPr>
                <a:xfrm>
                  <a:off x="0" y="984018"/>
                  <a:ext cx="12192000" cy="5939345"/>
                </a:xfrm>
                <a:prstGeom prst="rect">
                  <a:avLst/>
                </a:prstGeom>
                <a:ln w="28575">
                  <a:solidFill>
                    <a:srgbClr val="C00000"/>
                  </a:solidFill>
                </a:ln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A018B1C-E8AA-392A-474B-4FBD6A58B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" t="8259" r="1" b="85526"/>
                <a:stretch/>
              </p:blipFill>
              <p:spPr>
                <a:xfrm>
                  <a:off x="0" y="998342"/>
                  <a:ext cx="12192000" cy="373257"/>
                </a:xfrm>
                <a:prstGeom prst="rect">
                  <a:avLst/>
                </a:prstGeom>
                <a:ln w="28575">
                  <a:solidFill>
                    <a:srgbClr val="C00000"/>
                  </a:solidFill>
                </a:ln>
              </p:spPr>
            </p:pic>
          </p:grp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3752B50-F157-0CE8-0B73-7FEC29C099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750" y="4686299"/>
                <a:ext cx="3121679" cy="2038777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90533C5-502A-EAF5-5327-B35B45AF7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5427" y="4686298"/>
                <a:ext cx="3589178" cy="203877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3AE8CD-D331-B8B7-73D0-28FACDE7F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66345" y="4686298"/>
                <a:ext cx="3631022" cy="2038778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9CF8FE8-623B-AA2C-CB96-B2BFE4885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8200" y="1857375"/>
                <a:ext cx="3439167" cy="2324100"/>
              </a:xfrm>
              <a:prstGeom prst="rect">
                <a:avLst/>
              </a:prstGeom>
              <a:ln w="19050">
                <a:solidFill>
                  <a:srgbClr val="C00000"/>
                </a:solidFill>
              </a:ln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7CFA35D-F579-FF64-869E-2ED75B121CCD}"/>
                  </a:ext>
                </a:extLst>
              </p:cNvPr>
              <p:cNvCxnSpPr/>
              <p:nvPr/>
            </p:nvCxnSpPr>
            <p:spPr>
              <a:xfrm>
                <a:off x="933650" y="3953275"/>
                <a:ext cx="647700" cy="112395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27FB139A-D8E8-01EE-26FD-74970030F2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2045" y="1114425"/>
                <a:ext cx="568979" cy="381000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9C739242-A2EB-0BFB-DD26-F54D29B39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0016" y="2409825"/>
                <a:ext cx="2092979" cy="2447925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59B885B-3B72-F4E8-92EC-353F87530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6905" y="1162050"/>
                <a:ext cx="0" cy="62865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B4E4726-79BD-8838-CBA8-BE45B9C1D9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32995" y="1143000"/>
                <a:ext cx="2233910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6B1A69-30DE-EB5F-0B6A-448FEAE68ED7}"/>
                </a:ext>
              </a:extLst>
            </p:cNvPr>
            <p:cNvSpPr txBox="1"/>
            <p:nvPr/>
          </p:nvSpPr>
          <p:spPr>
            <a:xfrm>
              <a:off x="1245956" y="6340077"/>
              <a:ext cx="1506869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/>
                <a:t>IPCC Chapters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CE87E7-475E-54DA-3208-250DC217BD0D}"/>
                </a:ext>
              </a:extLst>
            </p:cNvPr>
            <p:cNvSpPr txBox="1"/>
            <p:nvPr/>
          </p:nvSpPr>
          <p:spPr>
            <a:xfrm>
              <a:off x="8504396" y="99912"/>
              <a:ext cx="1606332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/>
                <a:t>HTML with ids (semantic)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1BE384-63F0-45F4-99A8-6359DD000950}"/>
                </a:ext>
              </a:extLst>
            </p:cNvPr>
            <p:cNvSpPr txBox="1"/>
            <p:nvPr/>
          </p:nvSpPr>
          <p:spPr>
            <a:xfrm>
              <a:off x="9216263" y="6340077"/>
              <a:ext cx="1891292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 err="1"/>
                <a:t>de_gatsby</a:t>
              </a:r>
              <a:r>
                <a:rPr lang="en-IN" dirty="0"/>
                <a:t> format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6AC62F-D7BB-9D18-06D4-8859D3CC8F34}"/>
                </a:ext>
              </a:extLst>
            </p:cNvPr>
            <p:cNvSpPr txBox="1"/>
            <p:nvPr/>
          </p:nvSpPr>
          <p:spPr>
            <a:xfrm>
              <a:off x="5583061" y="6359315"/>
              <a:ext cx="711861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dirty="0"/>
                <a:t>PDF 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064E9D-3102-2A55-C63A-A59208875A5D}"/>
                </a:ext>
              </a:extLst>
            </p:cNvPr>
            <p:cNvSpPr/>
            <p:nvPr/>
          </p:nvSpPr>
          <p:spPr>
            <a:xfrm>
              <a:off x="541623" y="3352000"/>
              <a:ext cx="568979" cy="25081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92F8FA-AF57-2B1E-93AC-18A3CB3AD5A9}"/>
                </a:ext>
              </a:extLst>
            </p:cNvPr>
            <p:cNvSpPr/>
            <p:nvPr/>
          </p:nvSpPr>
          <p:spPr>
            <a:xfrm>
              <a:off x="3584492" y="526428"/>
              <a:ext cx="1045260" cy="2698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AF9A5C3-83CA-06FD-4235-377F5371B984}"/>
                </a:ext>
              </a:extLst>
            </p:cNvPr>
            <p:cNvSpPr/>
            <p:nvPr/>
          </p:nvSpPr>
          <p:spPr>
            <a:xfrm>
              <a:off x="5121449" y="1808189"/>
              <a:ext cx="1045260" cy="2698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C9A9523-C7F2-8CC3-81EC-851612C6CB88}"/>
                </a:ext>
              </a:extLst>
            </p:cNvPr>
            <p:cNvSpPr/>
            <p:nvPr/>
          </p:nvSpPr>
          <p:spPr>
            <a:xfrm>
              <a:off x="7244598" y="536053"/>
              <a:ext cx="1045260" cy="26986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76849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01707B-3175-366D-9402-C28CD047D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3695" y="2359302"/>
            <a:ext cx="9505950" cy="32841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b="1" i="0" u="none" strike="noStrike" dirty="0">
                <a:solidFill>
                  <a:srgbClr val="1D1C1D"/>
                </a:solidFill>
                <a:effectLst/>
                <a:latin typeface="Slack-Lato"/>
                <a:hlinkClick r:id="rId2"/>
              </a:rPr>
              <a:t>http://semanticclimate.co.in</a:t>
            </a:r>
            <a:br>
              <a:rPr lang="en-IN" dirty="0"/>
            </a:br>
            <a:r>
              <a:rPr lang="en-IN" b="1" i="0" dirty="0">
                <a:solidFill>
                  <a:srgbClr val="1D1C1D"/>
                </a:solidFill>
                <a:effectLst/>
                <a:latin typeface="Slack-Lato"/>
              </a:rPr>
              <a:t>Email: </a:t>
            </a:r>
            <a:r>
              <a:rPr lang="en-IN" b="1" i="0" u="none" strike="noStrike" dirty="0">
                <a:solidFill>
                  <a:srgbClr val="1D1C1D"/>
                </a:solidFill>
                <a:effectLst/>
                <a:latin typeface="Slack-Lato"/>
                <a:hlinkClick r:id="rId3"/>
              </a:rPr>
              <a:t>semanticclimate@gmail.com</a:t>
            </a:r>
            <a:br>
              <a:rPr lang="en-IN" dirty="0"/>
            </a:br>
            <a:r>
              <a:rPr lang="en-IN" b="1" i="0" dirty="0">
                <a:solidFill>
                  <a:srgbClr val="1D1C1D"/>
                </a:solidFill>
                <a:effectLst/>
                <a:latin typeface="Slack-Lato"/>
              </a:rPr>
              <a:t>X: @semanticClimate</a:t>
            </a:r>
            <a:br>
              <a:rPr lang="en-IN" dirty="0"/>
            </a:br>
            <a:r>
              <a:rPr lang="en-IN" b="1" i="0" dirty="0">
                <a:solidFill>
                  <a:srgbClr val="1D1C1D"/>
                </a:solidFill>
                <a:effectLst/>
                <a:latin typeface="Slack-Lato"/>
              </a:rPr>
              <a:t>LinkedIn: @semantic Climate</a:t>
            </a:r>
          </a:p>
          <a:p>
            <a:pPr>
              <a:lnSpc>
                <a:spcPct val="150000"/>
              </a:lnSpc>
            </a:pPr>
            <a:r>
              <a:rPr lang="en-IN" b="1" dirty="0" err="1">
                <a:solidFill>
                  <a:srgbClr val="1D1C1D"/>
                </a:solidFill>
                <a:latin typeface="Slack-Lato"/>
              </a:rPr>
              <a:t>Github</a:t>
            </a:r>
            <a:r>
              <a:rPr lang="en-IN" b="1" dirty="0">
                <a:solidFill>
                  <a:srgbClr val="1D1C1D"/>
                </a:solidFill>
                <a:latin typeface="Slack-Lato"/>
              </a:rPr>
              <a:t>: </a:t>
            </a:r>
            <a:r>
              <a:rPr lang="en-IN" b="1" dirty="0">
                <a:solidFill>
                  <a:srgbClr val="1D1C1D"/>
                </a:solidFill>
                <a:latin typeface="Slack-Lato"/>
                <a:hlinkClick r:id="rId4"/>
              </a:rPr>
              <a:t>https://github.com/semanticclimate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C5D93-8AB0-E7FB-9482-1B0762DE2A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180" b="29075"/>
          <a:stretch/>
        </p:blipFill>
        <p:spPr>
          <a:xfrm>
            <a:off x="2137036" y="884584"/>
            <a:ext cx="8379267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6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A5C4A7F-13E3-A92C-499B-8C9DA8AF4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74" y="601856"/>
            <a:ext cx="10390851" cy="589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994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26CD0C-C0A3-5833-2601-86781DF01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831" y="1754366"/>
            <a:ext cx="1117004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 Unicode MS"/>
              </a:rPr>
              <a:t>we believe that open climate knowledge </a:t>
            </a:r>
            <a:r>
              <a:rPr lang="en-US" altLang="en-US" sz="2000" dirty="0">
                <a:solidFill>
                  <a:srgbClr val="00B0F0"/>
                </a:solidFill>
                <a:latin typeface="Arial Unicode MS"/>
              </a:rPr>
              <a:t>w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Arial Unicode MS"/>
              </a:rPr>
              <a:t>ill make contribution to solving the global climate crisis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rgbClr val="00B0F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E1FB66-7C46-1232-E17A-FF078F344992}"/>
              </a:ext>
            </a:extLst>
          </p:cNvPr>
          <p:cNvSpPr txBox="1"/>
          <p:nvPr/>
        </p:nvSpPr>
        <p:spPr>
          <a:xfrm>
            <a:off x="1437914" y="3316826"/>
            <a:ext cx="2378939" cy="1470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5">
                    <a:lumMod val="50000"/>
                  </a:schemeClr>
                </a:solidFill>
              </a:rPr>
              <a:t>PDF</a:t>
            </a:r>
          </a:p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(Climate reports)</a:t>
            </a:r>
            <a:endParaRPr lang="en-IN" sz="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Graphic 3" descr="Lock with solid fill">
            <a:extLst>
              <a:ext uri="{FF2B5EF4-FFF2-40B4-BE49-F238E27FC236}">
                <a16:creationId xmlns:a16="http://schemas.microsoft.com/office/drawing/2014/main" id="{294B7F55-0059-41A2-DADF-21F312326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7903" y="2910504"/>
            <a:ext cx="578959" cy="65085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ABE62D-864D-F910-1861-90D6CDF8101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816852" y="4052274"/>
            <a:ext cx="23789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>
            <a:extLst>
              <a:ext uri="{FF2B5EF4-FFF2-40B4-BE49-F238E27FC236}">
                <a16:creationId xmlns:a16="http://schemas.microsoft.com/office/drawing/2014/main" id="{311469ED-1FD0-B219-F179-3F41D1276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75"/>
          <a:stretch/>
        </p:blipFill>
        <p:spPr bwMode="auto">
          <a:xfrm>
            <a:off x="6326960" y="2596772"/>
            <a:ext cx="4427126" cy="207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908B42-AE0D-E162-8CA9-D6BA38E96A31}"/>
              </a:ext>
            </a:extLst>
          </p:cNvPr>
          <p:cNvSpPr txBox="1"/>
          <p:nvPr/>
        </p:nvSpPr>
        <p:spPr>
          <a:xfrm>
            <a:off x="7472679" y="4787722"/>
            <a:ext cx="2287830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Semantic document (HTML, machine readable and accessible)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CACEB-EA7A-5467-B91E-CAD2BC7EB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t="14754" r="12968" b="29739"/>
          <a:stretch/>
        </p:blipFill>
        <p:spPr>
          <a:xfrm>
            <a:off x="3973964" y="3419955"/>
            <a:ext cx="2026588" cy="5277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1A9F71-D193-0B1D-AF03-2FEBA52C8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831" y="743696"/>
            <a:ext cx="6015989" cy="845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Why ar</a:t>
            </a:r>
            <a:r>
              <a:rPr lang="en-US" altLang="en-US" sz="4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e we doing this ?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04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EEB2E813-F9A5-9FDD-0AF2-BBD16599C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648848"/>
            <a:ext cx="3594254" cy="81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8566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People and Activities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6B7B997-D9D1-2FCA-C975-7C65AFDAB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190625"/>
            <a:ext cx="10963275" cy="45719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04C0CD9-1314-D958-1715-12D21FDF0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32" y="1813371"/>
            <a:ext cx="5897768" cy="3853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7935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sng" strike="noStrike" cap="none" normalizeH="0" baseline="0" dirty="0">
                <a:ln>
                  <a:noFill/>
                </a:ln>
                <a:solidFill>
                  <a:srgbClr val="212121"/>
                </a:solidFill>
                <a:latin typeface="Roboto" panose="02000000000000000000" pitchFamily="2" charset="0"/>
              </a:rPr>
              <a:t>DEVELOPERS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pygetpapers - Ayush Garg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amilib - Peter Murray-Rust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docanalysis - Shweata N Hegde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Jupyter notebooks - Parijat Bhadra, Renu Kumari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sng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Presenter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Parijat Bhadra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31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"/>
          <p:cNvGrpSpPr/>
          <p:nvPr/>
        </p:nvGrpSpPr>
        <p:grpSpPr>
          <a:xfrm>
            <a:off x="928423" y="200725"/>
            <a:ext cx="10335153" cy="6315875"/>
            <a:chOff x="1542975" y="172150"/>
            <a:chExt cx="10335153" cy="6315875"/>
          </a:xfrm>
        </p:grpSpPr>
        <p:pic>
          <p:nvPicPr>
            <p:cNvPr id="160" name="Google Shape;160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515337" y="1268550"/>
              <a:ext cx="2217600" cy="17658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61" name="Google Shape;161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576509" y="1268552"/>
              <a:ext cx="2554500" cy="18105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62" name="Google Shape;16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501006" y="4049375"/>
              <a:ext cx="2246700" cy="1926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63" name="Google Shape;163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76500" y="4049380"/>
              <a:ext cx="2554500" cy="19470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4" name="Google Shape;164;p1"/>
            <p:cNvSpPr txBox="1"/>
            <p:nvPr/>
          </p:nvSpPr>
          <p:spPr>
            <a:xfrm>
              <a:off x="9515328" y="2995214"/>
              <a:ext cx="2362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Hackathon at NIPGR, Delhi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 txBox="1"/>
            <p:nvPr/>
          </p:nvSpPr>
          <p:spPr>
            <a:xfrm>
              <a:off x="6674352" y="5910525"/>
              <a:ext cx="19005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Alumni reunion 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 txBox="1"/>
            <p:nvPr/>
          </p:nvSpPr>
          <p:spPr>
            <a:xfrm>
              <a:off x="6576501" y="2995225"/>
              <a:ext cx="27330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Engaging with highschool students, New Delhi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 txBox="1"/>
            <p:nvPr/>
          </p:nvSpPr>
          <p:spPr>
            <a:xfrm>
              <a:off x="9442960" y="5910517"/>
              <a:ext cx="2362800" cy="34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Hackathon at Gujarat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 txBox="1"/>
            <p:nvPr/>
          </p:nvSpPr>
          <p:spPr>
            <a:xfrm>
              <a:off x="8254750" y="172150"/>
              <a:ext cx="1740000" cy="565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Outreach</a:t>
              </a: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9" name="Google Shape;169;p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42975" y="2749450"/>
              <a:ext cx="1625700" cy="1609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70" name="Google Shape;170;p1"/>
            <p:cNvPicPr preferRelativeResize="0"/>
            <p:nvPr/>
          </p:nvPicPr>
          <p:blipFill rotWithShape="1">
            <a:blip r:embed="rId8">
              <a:alphaModFix/>
            </a:blip>
            <a:srcRect l="2600" t="13828" r="-2600" b="-1347"/>
            <a:stretch/>
          </p:blipFill>
          <p:spPr>
            <a:xfrm>
              <a:off x="3654550" y="2817688"/>
              <a:ext cx="1541400" cy="1551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71" name="Google Shape;17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654650" y="4765738"/>
              <a:ext cx="1541400" cy="1551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72" name="Google Shape;172;p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639675" y="4731400"/>
              <a:ext cx="1541400" cy="15414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73" name="Google Shape;173;p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639675" y="805279"/>
              <a:ext cx="1432500" cy="14562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174" name="Google Shape;174;p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17250" y="843276"/>
              <a:ext cx="1416000" cy="1388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5" name="Google Shape;175;p1"/>
            <p:cNvSpPr txBox="1"/>
            <p:nvPr/>
          </p:nvSpPr>
          <p:spPr>
            <a:xfrm>
              <a:off x="2854050" y="172150"/>
              <a:ext cx="1740000" cy="5655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Team </a:t>
              </a: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 txBox="1"/>
            <p:nvPr/>
          </p:nvSpPr>
          <p:spPr>
            <a:xfrm>
              <a:off x="1542975" y="2144800"/>
              <a:ext cx="19863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Gitanjali Yadav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 txBox="1"/>
            <p:nvPr/>
          </p:nvSpPr>
          <p:spPr>
            <a:xfrm>
              <a:off x="3529275" y="2148763"/>
              <a:ext cx="25545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Peter Murray-Rust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 txBox="1"/>
            <p:nvPr/>
          </p:nvSpPr>
          <p:spPr>
            <a:xfrm>
              <a:off x="1542975" y="4200450"/>
              <a:ext cx="19863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Simon Worthington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 txBox="1"/>
            <p:nvPr/>
          </p:nvSpPr>
          <p:spPr>
            <a:xfrm>
              <a:off x="3814475" y="4202450"/>
              <a:ext cx="25545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Renu Kumari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 txBox="1"/>
            <p:nvPr/>
          </p:nvSpPr>
          <p:spPr>
            <a:xfrm>
              <a:off x="1639675" y="6256113"/>
              <a:ext cx="19863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Shweata N Hegde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 txBox="1"/>
            <p:nvPr/>
          </p:nvSpPr>
          <p:spPr>
            <a:xfrm>
              <a:off x="3890675" y="6256125"/>
              <a:ext cx="25545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Parijat Bhadra</a:t>
              </a: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6F63E-A987-304C-4C3D-D2C7C10358BA}"/>
              </a:ext>
            </a:extLst>
          </p:cNvPr>
          <p:cNvSpPr txBox="1"/>
          <p:nvPr/>
        </p:nvSpPr>
        <p:spPr>
          <a:xfrm>
            <a:off x="643972" y="197247"/>
            <a:ext cx="504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The Things We Have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544B7A-D965-B242-2B8E-72EC38A04A56}"/>
              </a:ext>
            </a:extLst>
          </p:cNvPr>
          <p:cNvSpPr txBox="1"/>
          <p:nvPr/>
        </p:nvSpPr>
        <p:spPr>
          <a:xfrm>
            <a:off x="643972" y="867166"/>
            <a:ext cx="50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Demonstrations on 24-10-18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07E67C5-C50C-1117-F3A4-D2EA0BE90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99851"/>
              </p:ext>
            </p:extLst>
          </p:nvPr>
        </p:nvGraphicFramePr>
        <p:xfrm>
          <a:off x="643972" y="1383198"/>
          <a:ext cx="11024565" cy="47228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687569">
                  <a:extLst>
                    <a:ext uri="{9D8B030D-6E8A-4147-A177-3AD203B41FA5}">
                      <a16:colId xmlns:a16="http://schemas.microsoft.com/office/drawing/2014/main" val="2017911033"/>
                    </a:ext>
                  </a:extLst>
                </a:gridCol>
                <a:gridCol w="332523">
                  <a:extLst>
                    <a:ext uri="{9D8B030D-6E8A-4147-A177-3AD203B41FA5}">
                      <a16:colId xmlns:a16="http://schemas.microsoft.com/office/drawing/2014/main" val="1431994693"/>
                    </a:ext>
                  </a:extLst>
                </a:gridCol>
                <a:gridCol w="7004473">
                  <a:extLst>
                    <a:ext uri="{9D8B030D-6E8A-4147-A177-3AD203B41FA5}">
                      <a16:colId xmlns:a16="http://schemas.microsoft.com/office/drawing/2014/main" val="3094960024"/>
                    </a:ext>
                  </a:extLst>
                </a:gridCol>
              </a:tblGrid>
              <a:tr h="328645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Purpose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352862"/>
                  </a:ext>
                </a:extLst>
              </a:tr>
              <a:tr h="328645">
                <a:tc>
                  <a:txBody>
                    <a:bodyPr/>
                    <a:lstStyle/>
                    <a:p>
                      <a:r>
                        <a:rPr lang="en-IN" b="1" dirty="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150761"/>
                  </a:ext>
                </a:extLst>
              </a:tr>
              <a:tr h="328645">
                <a:tc>
                  <a:txBody>
                    <a:bodyPr/>
                    <a:lstStyle/>
                    <a:p>
                      <a:r>
                        <a:rPr lang="en-IN" dirty="0"/>
                        <a:t>pygetpapers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Searching the Open Scientific Literature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05501"/>
                  </a:ext>
                </a:extLst>
              </a:tr>
              <a:tr h="513136">
                <a:tc>
                  <a:txBody>
                    <a:bodyPr/>
                    <a:lstStyle/>
                    <a:p>
                      <a:r>
                        <a:rPr lang="en-IN" dirty="0"/>
                        <a:t>amilib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Creates semantic dictionaries from words. Wikimedia lookup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252799"/>
                  </a:ext>
                </a:extLst>
              </a:tr>
              <a:tr h="531633">
                <a:tc>
                  <a:txBody>
                    <a:bodyPr/>
                    <a:lstStyle/>
                    <a:p>
                      <a:r>
                        <a:rPr lang="en-IN" dirty="0"/>
                        <a:t>docanalysis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IN" dirty="0">
                          <a:effectLst/>
                        </a:rPr>
                        <a:t>Extracts semantic entities from documents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805332"/>
                  </a:ext>
                </a:extLst>
              </a:tr>
              <a:tr h="513136">
                <a:tc>
                  <a:txBody>
                    <a:bodyPr/>
                    <a:lstStyle/>
                    <a:p>
                      <a:r>
                        <a:rPr lang="en-IN" dirty="0"/>
                        <a:t>dictionaries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Creates semantic dictionaries from words. Wikipedia/Wiktionary Lookup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28243"/>
                  </a:ext>
                </a:extLst>
              </a:tr>
              <a:tr h="328645"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DICTIONARIES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335540"/>
                  </a:ext>
                </a:extLst>
              </a:tr>
              <a:tr h="513136">
                <a:tc>
                  <a:txBody>
                    <a:bodyPr/>
                    <a:lstStyle/>
                    <a:p>
                      <a:pPr fontAlgn="ctr"/>
                      <a:r>
                        <a:rPr lang="en-IN" dirty="0">
                          <a:effectLst/>
                        </a:rPr>
                        <a:t>IPCC Glossary (DEMO)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1000+ terms/abbreviations from IPCC linked to </a:t>
                      </a:r>
                      <a:r>
                        <a:rPr lang="en-US" dirty="0" err="1">
                          <a:effectLst/>
                        </a:rPr>
                        <a:t>Wikidata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790013"/>
                  </a:ext>
                </a:extLst>
              </a:tr>
              <a:tr h="328645">
                <a:tc>
                  <a:txBody>
                    <a:bodyPr/>
                    <a:lstStyle/>
                    <a:p>
                      <a:pPr fontAlgn="ctr"/>
                      <a:r>
                        <a:rPr lang="en-IN" b="1" dirty="0">
                          <a:effectLst/>
                        </a:rPr>
                        <a:t>CORPORA</a:t>
                      </a:r>
                      <a:endParaRPr lang="en-IN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en-IN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408150"/>
                  </a:ext>
                </a:extLst>
              </a:tr>
              <a:tr h="328645">
                <a:tc>
                  <a:txBody>
                    <a:bodyPr/>
                    <a:lstStyle/>
                    <a:p>
                      <a:pPr fontAlgn="ctr"/>
                      <a:r>
                        <a:rPr lang="en-IN">
                          <a:effectLst/>
                        </a:rPr>
                        <a:t>IPCC Chapters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effectLst/>
                        </a:rPr>
                        <a:t>Semantic content for 70+ chapters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093916"/>
                  </a:ext>
                </a:extLst>
              </a:tr>
              <a:tr h="328645">
                <a:tc>
                  <a:txBody>
                    <a:bodyPr/>
                    <a:lstStyle/>
                    <a:p>
                      <a:pPr fontAlgn="ctr"/>
                      <a:r>
                        <a:rPr lang="en-IN">
                          <a:effectLst/>
                        </a:rPr>
                        <a:t>UNFCCC Reports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endParaRPr lang="en-IN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</a:rPr>
                        <a:t>"All" the COP reports for 30+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472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40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59" b="-9259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1" name="TextBox 11"/>
          <p:cNvSpPr txBox="1"/>
          <p:nvPr/>
        </p:nvSpPr>
        <p:spPr>
          <a:xfrm>
            <a:off x="302312" y="385642"/>
            <a:ext cx="6617153" cy="918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4"/>
              </a:lnSpc>
            </a:pPr>
            <a:r>
              <a:rPr lang="en-US" sz="7252" u="sng" dirty="0">
                <a:solidFill>
                  <a:srgbClr val="2F3954"/>
                </a:solidFill>
                <a:latin typeface="Sniglet"/>
                <a:ea typeface="Sniglet"/>
                <a:cs typeface="Sniglet"/>
                <a:sym typeface="Sniglet"/>
              </a:rPr>
              <a:t>Contents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7BD816-A4FF-ECB5-2857-8EFDEA4293C2}"/>
              </a:ext>
            </a:extLst>
          </p:cNvPr>
          <p:cNvSpPr txBox="1"/>
          <p:nvPr/>
        </p:nvSpPr>
        <p:spPr>
          <a:xfrm>
            <a:off x="1872825" y="1690062"/>
            <a:ext cx="873649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IN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Installation of the tools</a:t>
            </a:r>
          </a:p>
          <a:p>
            <a:pPr algn="l">
              <a:buFont typeface="+mj-lt"/>
              <a:buAutoNum type="arabicPeriod"/>
            </a:pPr>
            <a:endParaRPr lang="en-IN" sz="20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IN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Scientific Literature Corpus</a:t>
            </a:r>
            <a:endParaRPr lang="en-IN" sz="20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pygetpapers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Datatables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N" sz="20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457200" indent="-457200" algn="l">
              <a:buFont typeface="+mj-lt"/>
              <a:buAutoNum type="arabicPeriod" startAt="3"/>
            </a:pPr>
            <a:r>
              <a:rPr lang="en-IN" sz="2000" dirty="0">
                <a:solidFill>
                  <a:srgbClr val="212121"/>
                </a:solidFill>
                <a:latin typeface="Roboto" panose="02000000000000000000" pitchFamily="2" charset="0"/>
              </a:rPr>
              <a:t>Extracting and displaying 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specific </a:t>
            </a:r>
            <a:r>
              <a:rPr lang="en-IN" sz="2000" dirty="0">
                <a:solidFill>
                  <a:srgbClr val="212121"/>
                </a:solidFill>
                <a:latin typeface="Roboto" panose="02000000000000000000" pitchFamily="2" charset="0"/>
              </a:rPr>
              <a:t>entities</a:t>
            </a:r>
            <a:r>
              <a:rPr lang="en-IN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(for example COUNTRY names) with docanalysis</a:t>
            </a:r>
            <a:endParaRPr lang="en-IN" sz="2000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marL="457200" indent="-457200" algn="l">
              <a:buFont typeface="+mj-lt"/>
              <a:buAutoNum type="arabicPeriod" startAt="3"/>
            </a:pPr>
            <a:endParaRPr lang="en-IN" sz="20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IN" sz="20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4.   IPCC Corpus</a:t>
            </a:r>
            <a:endParaRPr lang="en-IN" sz="20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Wikimedia enhanced Dictionary for the wordlist extracted from the IPCC corpus with amilib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t="22204" r="6320" b="52646"/>
          <a:stretch/>
        </p:blipFill>
        <p:spPr>
          <a:xfrm>
            <a:off x="0" y="-50612"/>
            <a:ext cx="2098030" cy="56326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2098024" y="83325"/>
            <a:ext cx="1001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Creating jQuery </a:t>
            </a:r>
            <a:r>
              <a:rPr lang="en-US" sz="2000" b="1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DATATABLES and Dictionary</a:t>
            </a:r>
            <a:r>
              <a:rPr lang="en-US" sz="2000" b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from scientific literature corpus</a:t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0" y="550527"/>
            <a:ext cx="12192000" cy="54627"/>
          </a:xfrm>
          <a:prstGeom prst="rect">
            <a:avLst/>
          </a:prstGeom>
          <a:solidFill>
            <a:srgbClr val="385623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2"/>
          <p:cNvPicPr preferRelativeResize="0"/>
          <p:nvPr/>
        </p:nvPicPr>
        <p:blipFill rotWithShape="1">
          <a:blip r:embed="rId4">
            <a:alphaModFix/>
          </a:blip>
          <a:srcRect t="816" b="826"/>
          <a:stretch/>
        </p:blipFill>
        <p:spPr>
          <a:xfrm>
            <a:off x="5098469" y="2238330"/>
            <a:ext cx="1133366" cy="1673523"/>
          </a:xfrm>
          <a:prstGeom prst="rect">
            <a:avLst/>
          </a:prstGeom>
          <a:noFill/>
          <a:ln w="28575" cap="flat" cmpd="sng">
            <a:solidFill>
              <a:srgbClr val="0199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5">
            <a:alphaModFix/>
          </a:blip>
          <a:srcRect t="11832" b="11832"/>
          <a:stretch/>
        </p:blipFill>
        <p:spPr>
          <a:xfrm>
            <a:off x="35246" y="4805453"/>
            <a:ext cx="4950945" cy="2039451"/>
          </a:xfrm>
          <a:prstGeom prst="rect">
            <a:avLst/>
          </a:prstGeom>
          <a:noFill/>
          <a:ln w="28575" cap="flat" cmpd="sng">
            <a:solidFill>
              <a:srgbClr val="0199B7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14" name="Google Shape;114;p2"/>
          <p:cNvGrpSpPr/>
          <p:nvPr/>
        </p:nvGrpSpPr>
        <p:grpSpPr>
          <a:xfrm>
            <a:off x="4815747" y="711976"/>
            <a:ext cx="1619617" cy="632462"/>
            <a:chOff x="0" y="0"/>
            <a:chExt cx="491700" cy="297558"/>
          </a:xfrm>
        </p:grpSpPr>
        <p:sp>
          <p:nvSpPr>
            <p:cNvPr id="115" name="Google Shape;115;p2"/>
            <p:cNvSpPr/>
            <p:nvPr/>
          </p:nvSpPr>
          <p:spPr>
            <a:xfrm>
              <a:off x="0" y="0"/>
              <a:ext cx="491694" cy="245847"/>
            </a:xfrm>
            <a:custGeom>
              <a:avLst/>
              <a:gdLst/>
              <a:ahLst/>
              <a:cxnLst/>
              <a:rect l="l" t="t" r="r" b="b"/>
              <a:pathLst>
                <a:path w="491694" h="245847" extrusionOk="0">
                  <a:moveTo>
                    <a:pt x="122923" y="0"/>
                  </a:moveTo>
                  <a:lnTo>
                    <a:pt x="368770" y="0"/>
                  </a:lnTo>
                  <a:cubicBezTo>
                    <a:pt x="436659" y="0"/>
                    <a:pt x="491694" y="55035"/>
                    <a:pt x="491694" y="122923"/>
                  </a:cubicBezTo>
                  <a:lnTo>
                    <a:pt x="491694" y="122923"/>
                  </a:lnTo>
                  <a:cubicBezTo>
                    <a:pt x="491694" y="190812"/>
                    <a:pt x="436659" y="245847"/>
                    <a:pt x="368770" y="245847"/>
                  </a:cubicBezTo>
                  <a:lnTo>
                    <a:pt x="122923" y="245847"/>
                  </a:lnTo>
                  <a:cubicBezTo>
                    <a:pt x="55035" y="245847"/>
                    <a:pt x="0" y="190812"/>
                    <a:pt x="0" y="122923"/>
                  </a:cubicBezTo>
                  <a:lnTo>
                    <a:pt x="0" y="122923"/>
                  </a:lnTo>
                  <a:cubicBezTo>
                    <a:pt x="0" y="55035"/>
                    <a:pt x="55035" y="0"/>
                    <a:pt x="122923" y="0"/>
                  </a:cubicBezTo>
                  <a:close/>
                </a:path>
              </a:pathLst>
            </a:custGeom>
            <a:solidFill>
              <a:srgbClr val="D0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0" y="13758"/>
              <a:ext cx="4917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9325" tIns="169325" rIns="169325" bIns="169325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7030A0"/>
                  </a:solidFill>
                  <a:latin typeface="Arial"/>
                  <a:ea typeface="Arial"/>
                  <a:cs typeface="Arial"/>
                  <a:sym typeface="Arial"/>
                </a:rPr>
                <a:t>Query term</a:t>
              </a: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5591772" y="1344425"/>
            <a:ext cx="1929144" cy="655294"/>
            <a:chOff x="-95696" y="-27268"/>
            <a:chExt cx="843600" cy="283800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 extrusionOk="0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7C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 txBox="1"/>
            <p:nvPr/>
          </p:nvSpPr>
          <p:spPr>
            <a:xfrm>
              <a:off x="-95696" y="-27268"/>
              <a:ext cx="8436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9325" tIns="169325" rIns="169325" bIns="169325" anchor="ctr" anchorCtr="0">
              <a:noAutofit/>
            </a:bodyPr>
            <a:lstStyle/>
            <a:p>
              <a:pPr marL="0" marR="0" lvl="0" indent="0" algn="ctr" rtl="0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pygetpapers</a:t>
              </a:r>
              <a:endParaRPr/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2822494" y="2715720"/>
            <a:ext cx="2233269" cy="718741"/>
            <a:chOff x="0" y="-19050"/>
            <a:chExt cx="657264" cy="283947"/>
          </a:xfrm>
        </p:grpSpPr>
        <p:sp>
          <p:nvSpPr>
            <p:cNvPr id="121" name="Google Shape;121;p2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 extrusionOk="0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0" y="-19050"/>
              <a:ext cx="657264" cy="283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9325" tIns="169325" rIns="169325" bIns="169325" anchor="ctr" anchorCtr="0">
              <a:noAutofit/>
            </a:bodyPr>
            <a:lstStyle/>
            <a:p>
              <a:pPr marL="0" marR="0" lvl="0" indent="0" algn="ctr" rtl="0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Scientific Literature Corpus</a:t>
              </a:r>
              <a:endParaRPr/>
            </a:p>
          </p:txBody>
        </p:sp>
      </p:grpSp>
      <p:sp>
        <p:nvSpPr>
          <p:cNvPr id="123" name="Google Shape;123;p2"/>
          <p:cNvSpPr/>
          <p:nvPr/>
        </p:nvSpPr>
        <p:spPr>
          <a:xfrm>
            <a:off x="5516216" y="1312186"/>
            <a:ext cx="218661" cy="8303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00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"/>
          <p:cNvSpPr/>
          <p:nvPr/>
        </p:nvSpPr>
        <p:spPr>
          <a:xfrm rot="2748755">
            <a:off x="4995491" y="3884209"/>
            <a:ext cx="233431" cy="89993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600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2"/>
          <p:cNvGrpSpPr/>
          <p:nvPr/>
        </p:nvGrpSpPr>
        <p:grpSpPr>
          <a:xfrm>
            <a:off x="3668086" y="3987957"/>
            <a:ext cx="1248896" cy="460422"/>
            <a:chOff x="0" y="-38100"/>
            <a:chExt cx="657264" cy="283947"/>
          </a:xfrm>
        </p:grpSpPr>
        <p:sp>
          <p:nvSpPr>
            <p:cNvPr id="126" name="Google Shape;126;p2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 extrusionOk="0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 txBox="1"/>
            <p:nvPr/>
          </p:nvSpPr>
          <p:spPr>
            <a:xfrm>
              <a:off x="0" y="-38100"/>
              <a:ext cx="657264" cy="283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9325" tIns="169325" rIns="169325" bIns="169325" anchor="ctr" anchorCtr="0">
              <a:noAutofit/>
            </a:bodyPr>
            <a:lstStyle/>
            <a:p>
              <a:pPr marL="0" marR="0" lvl="0" indent="0" algn="ctr" rtl="0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amilib</a:t>
              </a:r>
              <a:endParaRPr/>
            </a:p>
          </p:txBody>
        </p:sp>
      </p:grpSp>
      <p:grpSp>
        <p:nvGrpSpPr>
          <p:cNvPr id="128" name="Google Shape;128;p2"/>
          <p:cNvGrpSpPr/>
          <p:nvPr/>
        </p:nvGrpSpPr>
        <p:grpSpPr>
          <a:xfrm>
            <a:off x="5488513" y="5309800"/>
            <a:ext cx="1655184" cy="463566"/>
            <a:chOff x="-890735" y="787598"/>
            <a:chExt cx="812400" cy="284100"/>
          </a:xfrm>
        </p:grpSpPr>
        <p:sp>
          <p:nvSpPr>
            <p:cNvPr id="129" name="Google Shape;129;p2"/>
            <p:cNvSpPr/>
            <p:nvPr/>
          </p:nvSpPr>
          <p:spPr>
            <a:xfrm>
              <a:off x="-806003" y="818724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 extrusionOk="0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 txBox="1"/>
            <p:nvPr/>
          </p:nvSpPr>
          <p:spPr>
            <a:xfrm>
              <a:off x="-890735" y="787598"/>
              <a:ext cx="812400" cy="28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9325" tIns="169325" rIns="169325" bIns="169325" anchor="ctr" anchorCtr="0">
              <a:noAutofit/>
            </a:bodyPr>
            <a:lstStyle/>
            <a:p>
              <a:pPr marL="0" marR="0" lvl="0" indent="0" algn="ctr" rtl="0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2A2E3A"/>
                  </a:solidFill>
                  <a:latin typeface="Arial"/>
                  <a:ea typeface="Arial"/>
                  <a:cs typeface="Arial"/>
                  <a:sym typeface="Arial"/>
                </a:rPr>
                <a:t>docanalysis</a:t>
              </a:r>
              <a:endParaRPr/>
            </a:p>
          </p:txBody>
        </p:sp>
      </p:grpSp>
      <p:grpSp>
        <p:nvGrpSpPr>
          <p:cNvPr id="131" name="Google Shape;131;p2"/>
          <p:cNvGrpSpPr/>
          <p:nvPr/>
        </p:nvGrpSpPr>
        <p:grpSpPr>
          <a:xfrm>
            <a:off x="-14404" y="4210743"/>
            <a:ext cx="2126942" cy="567379"/>
            <a:chOff x="-295571" y="-19050"/>
            <a:chExt cx="657300" cy="283800"/>
          </a:xfrm>
        </p:grpSpPr>
        <p:sp>
          <p:nvSpPr>
            <p:cNvPr id="132" name="Google Shape;132;p2"/>
            <p:cNvSpPr/>
            <p:nvPr/>
          </p:nvSpPr>
          <p:spPr>
            <a:xfrm>
              <a:off x="-295571" y="-69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 extrusionOk="0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 txBox="1"/>
            <p:nvPr/>
          </p:nvSpPr>
          <p:spPr>
            <a:xfrm>
              <a:off x="-295571" y="-19050"/>
              <a:ext cx="657300" cy="28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9325" tIns="169325" rIns="169325" bIns="169325" anchor="ctr" anchorCtr="0">
              <a:noAutofit/>
            </a:bodyPr>
            <a:lstStyle/>
            <a:p>
              <a:pPr marL="0" marR="0" lvl="0" indent="0" algn="ctr" rtl="0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DATATABLES</a:t>
              </a:r>
              <a:endParaRPr/>
            </a:p>
          </p:txBody>
        </p:sp>
      </p:grpSp>
      <p:grpSp>
        <p:nvGrpSpPr>
          <p:cNvPr id="134" name="Google Shape;134;p2"/>
          <p:cNvGrpSpPr/>
          <p:nvPr/>
        </p:nvGrpSpPr>
        <p:grpSpPr>
          <a:xfrm>
            <a:off x="9603198" y="4116623"/>
            <a:ext cx="2137094" cy="614887"/>
            <a:chOff x="0" y="-19050"/>
            <a:chExt cx="657264" cy="283947"/>
          </a:xfrm>
        </p:grpSpPr>
        <p:sp>
          <p:nvSpPr>
            <p:cNvPr id="135" name="Google Shape;135;p2"/>
            <p:cNvSpPr/>
            <p:nvPr/>
          </p:nvSpPr>
          <p:spPr>
            <a:xfrm>
              <a:off x="0" y="0"/>
              <a:ext cx="657264" cy="245847"/>
            </a:xfrm>
            <a:custGeom>
              <a:avLst/>
              <a:gdLst/>
              <a:ahLst/>
              <a:cxnLst/>
              <a:rect l="l" t="t" r="r" b="b"/>
              <a:pathLst>
                <a:path w="657264" h="245847" extrusionOk="0">
                  <a:moveTo>
                    <a:pt x="93069" y="0"/>
                  </a:moveTo>
                  <a:lnTo>
                    <a:pt x="564196" y="0"/>
                  </a:lnTo>
                  <a:cubicBezTo>
                    <a:pt x="588879" y="0"/>
                    <a:pt x="612551" y="9805"/>
                    <a:pt x="630005" y="27259"/>
                  </a:cubicBezTo>
                  <a:cubicBezTo>
                    <a:pt x="647459" y="44713"/>
                    <a:pt x="657264" y="68385"/>
                    <a:pt x="657264" y="93069"/>
                  </a:cubicBezTo>
                  <a:lnTo>
                    <a:pt x="657264" y="152778"/>
                  </a:lnTo>
                  <a:cubicBezTo>
                    <a:pt x="657264" y="177462"/>
                    <a:pt x="647459" y="201134"/>
                    <a:pt x="630005" y="218588"/>
                  </a:cubicBezTo>
                  <a:cubicBezTo>
                    <a:pt x="612551" y="236041"/>
                    <a:pt x="588879" y="245847"/>
                    <a:pt x="564196" y="245847"/>
                  </a:cubicBezTo>
                  <a:lnTo>
                    <a:pt x="93069" y="245847"/>
                  </a:lnTo>
                  <a:cubicBezTo>
                    <a:pt x="68385" y="245847"/>
                    <a:pt x="44713" y="236041"/>
                    <a:pt x="27259" y="218588"/>
                  </a:cubicBezTo>
                  <a:cubicBezTo>
                    <a:pt x="9805" y="201134"/>
                    <a:pt x="0" y="177462"/>
                    <a:pt x="0" y="152778"/>
                  </a:cubicBezTo>
                  <a:lnTo>
                    <a:pt x="0" y="93069"/>
                  </a:lnTo>
                  <a:cubicBezTo>
                    <a:pt x="0" y="68385"/>
                    <a:pt x="9805" y="44713"/>
                    <a:pt x="27259" y="27259"/>
                  </a:cubicBezTo>
                  <a:cubicBezTo>
                    <a:pt x="44713" y="9805"/>
                    <a:pt x="68385" y="0"/>
                    <a:pt x="93069" y="0"/>
                  </a:cubicBezTo>
                  <a:close/>
                </a:path>
              </a:pathLst>
            </a:custGeom>
            <a:solidFill>
              <a:srgbClr val="9CC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 txBox="1"/>
            <p:nvPr/>
          </p:nvSpPr>
          <p:spPr>
            <a:xfrm>
              <a:off x="0" y="-19050"/>
              <a:ext cx="657264" cy="2839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9325" tIns="169325" rIns="169325" bIns="169325" anchor="ctr" anchorCtr="0">
              <a:noAutofit/>
            </a:bodyPr>
            <a:lstStyle/>
            <a:p>
              <a:pPr marL="0" marR="0" lvl="0" indent="0" algn="ctr" rtl="0">
                <a:lnSpc>
                  <a:spcPct val="8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rPr>
                <a:t>Extracted Countries</a:t>
              </a:r>
              <a:endParaRPr/>
            </a:p>
          </p:txBody>
        </p:sp>
      </p:grpSp>
      <p:pic>
        <p:nvPicPr>
          <p:cNvPr id="137" name="Google Shape;137;p2"/>
          <p:cNvPicPr preferRelativeResize="0"/>
          <p:nvPr/>
        </p:nvPicPr>
        <p:blipFill rotWithShape="1">
          <a:blip r:embed="rId6">
            <a:alphaModFix/>
          </a:blip>
          <a:srcRect t="2651" b="2651"/>
          <a:stretch/>
        </p:blipFill>
        <p:spPr>
          <a:xfrm>
            <a:off x="7675206" y="4779589"/>
            <a:ext cx="4065105" cy="2055107"/>
          </a:xfrm>
          <a:prstGeom prst="rect">
            <a:avLst/>
          </a:prstGeom>
          <a:noFill/>
          <a:ln w="28575" cap="flat" cmpd="sng">
            <a:solidFill>
              <a:srgbClr val="0199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8" name="Google Shape;138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8063" y="4380777"/>
            <a:ext cx="996000" cy="99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9" name="Google Shape;139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9250" y="1209263"/>
            <a:ext cx="996000" cy="99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0" name="Google Shape;140;p2"/>
          <p:cNvSpPr txBox="1"/>
          <p:nvPr/>
        </p:nvSpPr>
        <p:spPr>
          <a:xfrm>
            <a:off x="6743000" y="2292863"/>
            <a:ext cx="230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Ayush Garg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"/>
          <p:cNvSpPr txBox="1"/>
          <p:nvPr/>
        </p:nvSpPr>
        <p:spPr>
          <a:xfrm>
            <a:off x="6504350" y="4170675"/>
            <a:ext cx="27858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Shweata N Hegde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90100" y="2315525"/>
            <a:ext cx="1825649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66000" y="3689650"/>
            <a:ext cx="808025" cy="808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"/>
          <p:cNvCxnSpPr/>
          <p:nvPr/>
        </p:nvCxnSpPr>
        <p:spPr>
          <a:xfrm>
            <a:off x="5374841" y="5845729"/>
            <a:ext cx="2034900" cy="27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</TotalTime>
  <Words>462</Words>
  <Application>Microsoft Office PowerPoint</Application>
  <PresentationFormat>Widescreen</PresentationFormat>
  <Paragraphs>111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Unicode MS</vt:lpstr>
      <vt:lpstr>Calibri</vt:lpstr>
      <vt:lpstr>Calibri Light</vt:lpstr>
      <vt:lpstr>Courier New</vt:lpstr>
      <vt:lpstr>Roboto</vt:lpstr>
      <vt:lpstr>Slack-Lato</vt:lpstr>
      <vt:lpstr>Sniglet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PARIJAT BHADRA</dc:creator>
  <cp:lastModifiedBy>nipgr nipgr</cp:lastModifiedBy>
  <cp:revision>4</cp:revision>
  <dcterms:created xsi:type="dcterms:W3CDTF">2024-10-16T03:53:22Z</dcterms:created>
  <dcterms:modified xsi:type="dcterms:W3CDTF">2024-10-17T10:26:53Z</dcterms:modified>
</cp:coreProperties>
</file>